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Questrial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4"/>
    <a:srgbClr val="336E7B"/>
    <a:srgbClr val="22313F"/>
    <a:srgbClr val="3A3839"/>
    <a:srgbClr val="D2D7D3"/>
    <a:srgbClr val="6C7A89"/>
    <a:srgbClr val="165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E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914400" y="3106818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600">
                <a:solidFill>
                  <a:schemeClr val="tx1"/>
                </a:solidFill>
                <a:latin typeface="+mj-lt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 lang="es-CL" dirty="0"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914400" y="4738606"/>
            <a:ext cx="8534399" cy="918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600">
                <a:solidFill>
                  <a:schemeClr val="tx1"/>
                </a:solidFill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53564" y="6251279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800"/>
            <a:ext cx="5851525" cy="802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88950" lvl="0" indent="-285750" algn="l" rtl="0">
              <a:spcBef>
                <a:spcPts val="640"/>
              </a:spcBef>
              <a:buClr>
                <a:schemeClr val="dk1"/>
              </a:buClr>
              <a:buFont typeface="Wingdings" panose="05000000000000000000" pitchFamily="2" charset="2"/>
              <a:buChar char="q"/>
              <a:defRPr sz="2400"/>
            </a:lvl1pPr>
            <a:lvl2pPr marL="920750" lvl="1" indent="-285750" algn="l" rtl="0">
              <a:spcBef>
                <a:spcPts val="560"/>
              </a:spcBef>
              <a:buClr>
                <a:schemeClr val="dk1"/>
              </a:buClr>
              <a:buFont typeface="Wingdings" panose="05000000000000000000" pitchFamily="2" charset="2"/>
              <a:buChar char="Ø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Wingdings" panose="05000000000000000000" pitchFamily="2" charset="2"/>
              <a:buChar char="ü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 panose="020B0604020202020204" pitchFamily="34" charset="0"/>
              <a:buChar char="•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Wingdings" panose="05000000000000000000" pitchFamily="2" charset="2"/>
              <a:buChar char="v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pPr lvl="0"/>
            <a:endParaRPr lang="es-CL" dirty="0"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912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63083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4000"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 dirty="0"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09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6197601" y="1600201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09601" y="1535112"/>
            <a:ext cx="53869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609601" y="2174875"/>
            <a:ext cx="5386916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6193367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6193367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09601" y="273051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4000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667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2D7D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13"/>
          <a:srcRect t="11268" r="23835"/>
          <a:stretch/>
        </p:blipFill>
        <p:spPr>
          <a:xfrm>
            <a:off x="8894619" y="-2"/>
            <a:ext cx="3297382" cy="3665921"/>
          </a:xfrm>
          <a:prstGeom prst="rect">
            <a:avLst/>
          </a:prstGeom>
        </p:spPr>
      </p:pic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116163" y="6303543"/>
            <a:ext cx="1953109" cy="417933"/>
          </a:xfrm>
          <a:prstGeom prst="rect">
            <a:avLst/>
          </a:prstGeom>
        </p:spPr>
      </p:pic>
      <p:sp>
        <p:nvSpPr>
          <p:cNvPr id="4" name="CuadroTexto 3"/>
          <p:cNvSpPr txBox="1"/>
          <p:nvPr userDrawn="1"/>
        </p:nvSpPr>
        <p:spPr>
          <a:xfrm>
            <a:off x="8121112" y="6367591"/>
            <a:ext cx="3843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Huérfanos 1052, piso 8 – www.exe.cl</a:t>
            </a:r>
          </a:p>
        </p:txBody>
      </p:sp>
      <p:sp>
        <p:nvSpPr>
          <p:cNvPr id="5" name="Rectángulo 4"/>
          <p:cNvSpPr/>
          <p:nvPr userDrawn="1"/>
        </p:nvSpPr>
        <p:spPr>
          <a:xfrm>
            <a:off x="0" y="-1"/>
            <a:ext cx="449451" cy="2665709"/>
          </a:xfrm>
          <a:prstGeom prst="rect">
            <a:avLst/>
          </a:prstGeom>
          <a:solidFill>
            <a:srgbClr val="005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Rectángulo 16"/>
          <p:cNvSpPr/>
          <p:nvPr userDrawn="1"/>
        </p:nvSpPr>
        <p:spPr>
          <a:xfrm>
            <a:off x="0" y="4192291"/>
            <a:ext cx="449451" cy="2665709"/>
          </a:xfrm>
          <a:prstGeom prst="rect">
            <a:avLst/>
          </a:prstGeom>
          <a:solidFill>
            <a:srgbClr val="005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 userDrawn="1"/>
        </p:nvSpPr>
        <p:spPr>
          <a:xfrm>
            <a:off x="0" y="2665708"/>
            <a:ext cx="449451" cy="1526583"/>
          </a:xfrm>
          <a:prstGeom prst="rect">
            <a:avLst/>
          </a:prstGeom>
          <a:solidFill>
            <a:srgbClr val="3A3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800" b="1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s-ES" sz="5400" dirty="0">
                <a:latin typeface="Questrial"/>
                <a:ea typeface="Questrial"/>
                <a:cs typeface="Questrial"/>
                <a:sym typeface="Questrial"/>
              </a:rPr>
              <a:t>Nombre Proyecto</a:t>
            </a:r>
          </a:p>
        </p:txBody>
      </p:sp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914400" y="4738606"/>
            <a:ext cx="8534399" cy="1258433"/>
          </a:xfrm>
        </p:spPr>
        <p:txBody>
          <a:bodyPr/>
          <a:lstStyle/>
          <a:p>
            <a:r>
              <a:rPr lang="es-CL" dirty="0" err="1"/>
              <a:t>Kick</a:t>
            </a:r>
            <a:r>
              <a:rPr lang="es-CL" dirty="0"/>
              <a:t> Off del Proyecto</a:t>
            </a:r>
          </a:p>
          <a:p>
            <a:r>
              <a:rPr lang="es-CL" dirty="0"/>
              <a:t>Fecha: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5. </a:t>
            </a:r>
            <a:r>
              <a:rPr lang="es-CL" sz="4400" dirty="0"/>
              <a:t>Metodología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42684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6. </a:t>
            </a:r>
            <a:r>
              <a:rPr lang="es-CL" sz="4400" dirty="0"/>
              <a:t>Entregables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0252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7. </a:t>
            </a:r>
            <a:r>
              <a:rPr lang="es-CL" sz="4400" dirty="0"/>
              <a:t>Mecanismo de Seguimiento y Control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687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8. </a:t>
            </a:r>
            <a:r>
              <a:rPr lang="es-CL" sz="4400" dirty="0"/>
              <a:t>Organización y planificación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12668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9. </a:t>
            </a:r>
            <a:r>
              <a:rPr lang="es-CL" sz="4400" dirty="0"/>
              <a:t>Hitos de Facturación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9697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3200" dirty="0">
                <a:solidFill>
                  <a:srgbClr val="005194"/>
                </a:solidFill>
              </a:rPr>
              <a:t>9. Hitos de Facturación</a:t>
            </a:r>
            <a:endParaRPr lang="es-CL" sz="3200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426473"/>
              </p:ext>
            </p:extLst>
          </p:nvPr>
        </p:nvGraphicFramePr>
        <p:xfrm>
          <a:off x="1794492" y="1834810"/>
          <a:ext cx="8127999" cy="215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1540163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5288466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04060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CL" dirty="0"/>
                        <a:t>Hitos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Fecha Aprox.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035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/>
                        <a:t>Hito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% (UF)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Fecha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011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2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241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218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14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02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4294967295"/>
          </p:nvPr>
        </p:nvSpPr>
        <p:spPr>
          <a:xfrm>
            <a:off x="736270" y="258289"/>
            <a:ext cx="8965870" cy="561999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sz="3200" dirty="0"/>
              <a:t>Presentación de la Empresa 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Introducción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Enfoque Institucional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Alcance y limitaciones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Metodología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Entregables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Mecanismo de Seguimiento y Control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Organización y planificación</a:t>
            </a:r>
          </a:p>
          <a:p>
            <a:pPr marL="457200" indent="-457200">
              <a:buFont typeface="+mj-lt"/>
              <a:buAutoNum type="arabicPeriod"/>
            </a:pPr>
            <a:r>
              <a:rPr lang="es-CL" sz="3200" dirty="0"/>
              <a:t>Hitos de Facturación</a:t>
            </a:r>
          </a:p>
        </p:txBody>
      </p:sp>
    </p:spTree>
    <p:extLst>
      <p:ext uri="{BB962C8B-B14F-4D97-AF65-F5344CB8AC3E}">
        <p14:creationId xmlns:p14="http://schemas.microsoft.com/office/powerpoint/2010/main" val="133892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1. </a:t>
            </a:r>
            <a:r>
              <a:rPr lang="es-CL" sz="4400" dirty="0"/>
              <a:t>Presentación de la empresa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709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3200" dirty="0">
                <a:solidFill>
                  <a:srgbClr val="005194"/>
                </a:solidFill>
              </a:rPr>
              <a:t>1. Presentación de las empresas EXE</a:t>
            </a:r>
            <a:endParaRPr lang="es-CL" dirty="0">
              <a:solidFill>
                <a:srgbClr val="005194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23813" cy="4525963"/>
          </a:xfrm>
        </p:spPr>
        <p:txBody>
          <a:bodyPr/>
          <a:lstStyle/>
          <a:p>
            <a:r>
              <a:rPr lang="es-ES" sz="1800" dirty="0">
                <a:solidFill>
                  <a:schemeClr val="tx1"/>
                </a:solidFill>
              </a:rPr>
              <a:t>Fundada en 1994, Empresas EXE se conforma a partir de cuatro áreas de negocios enfocadas en satisfacer necesidades específicas de sus clientes,  promoviendo la orquestación de sus negocios  a través de soluciones basadas en nuestros productos, servicios, conocimientos, capacidades y prácticas.</a:t>
            </a:r>
          </a:p>
          <a:p>
            <a:pPr marL="203200" indent="0">
              <a:buNone/>
            </a:pPr>
            <a:endParaRPr lang="es-CL" dirty="0"/>
          </a:p>
          <a:p>
            <a:endParaRPr lang="es-CL" sz="1800" dirty="0"/>
          </a:p>
          <a:p>
            <a:r>
              <a:rPr lang="es-CL" sz="1800" dirty="0"/>
              <a:t>Principales Clientes:</a:t>
            </a:r>
          </a:p>
        </p:txBody>
      </p:sp>
      <p:pic>
        <p:nvPicPr>
          <p:cNvPr id="5" name="16 Imagen" descr="gobierno de chile.jpg"/>
          <p:cNvPicPr>
            <a:picLocks noChangeAspect="1"/>
          </p:cNvPicPr>
          <p:nvPr/>
        </p:nvPicPr>
        <p:blipFill>
          <a:blip r:embed="rId2" cstate="print">
            <a:alphaModFix amt="90000"/>
          </a:blip>
          <a:stretch>
            <a:fillRect/>
          </a:stretch>
        </p:blipFill>
        <p:spPr>
          <a:xfrm>
            <a:off x="4306466" y="3753592"/>
            <a:ext cx="974336" cy="970005"/>
          </a:xfrm>
          <a:prstGeom prst="rect">
            <a:avLst/>
          </a:prstGeom>
        </p:spPr>
      </p:pic>
      <p:pic>
        <p:nvPicPr>
          <p:cNvPr id="6" name="11 Imagen" descr="contraloria general de la republica.png"/>
          <p:cNvPicPr>
            <a:picLocks noChangeAspect="1"/>
          </p:cNvPicPr>
          <p:nvPr/>
        </p:nvPicPr>
        <p:blipFill>
          <a:blip r:embed="rId3" cstate="print">
            <a:alphaModFix amt="91000"/>
          </a:blip>
          <a:stretch>
            <a:fillRect/>
          </a:stretch>
        </p:blipFill>
        <p:spPr>
          <a:xfrm>
            <a:off x="6758678" y="5061650"/>
            <a:ext cx="905059" cy="903804"/>
          </a:xfrm>
          <a:prstGeom prst="rect">
            <a:avLst/>
          </a:prstGeom>
        </p:spPr>
      </p:pic>
      <p:pic>
        <p:nvPicPr>
          <p:cNvPr id="7" name="8 Imagen" descr="tesoreria general de la republiuc.jpg"/>
          <p:cNvPicPr>
            <a:picLocks noChangeAspect="1"/>
          </p:cNvPicPr>
          <p:nvPr/>
        </p:nvPicPr>
        <p:blipFill>
          <a:blip r:embed="rId4" cstate="print">
            <a:alphaModFix amt="95000"/>
          </a:blip>
          <a:stretch>
            <a:fillRect/>
          </a:stretch>
        </p:blipFill>
        <p:spPr>
          <a:xfrm>
            <a:off x="5498167" y="5007962"/>
            <a:ext cx="1051641" cy="1051641"/>
          </a:xfrm>
          <a:prstGeom prst="rect">
            <a:avLst/>
          </a:prstGeom>
        </p:spPr>
      </p:pic>
      <p:pic>
        <p:nvPicPr>
          <p:cNvPr id="8" name="15 Imagen" descr="gendarmeria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alphaModFix amt="88000"/>
          </a:blip>
          <a:stretch>
            <a:fillRect/>
          </a:stretch>
        </p:blipFill>
        <p:spPr>
          <a:xfrm>
            <a:off x="7918235" y="3812504"/>
            <a:ext cx="989390" cy="911093"/>
          </a:xfrm>
          <a:prstGeom prst="rect">
            <a:avLst/>
          </a:prstGeom>
        </p:spPr>
      </p:pic>
      <p:pic>
        <p:nvPicPr>
          <p:cNvPr id="9" name="13 Imagen" descr="Fiscalia ministerio publico.png"/>
          <p:cNvPicPr>
            <a:picLocks noChangeAspect="1"/>
          </p:cNvPicPr>
          <p:nvPr/>
        </p:nvPicPr>
        <p:blipFill rotWithShape="1">
          <a:blip r:embed="rId6" cstate="print">
            <a:alphaModFix amt="89000"/>
          </a:blip>
          <a:srcRect l="9321" r="7271"/>
          <a:stretch/>
        </p:blipFill>
        <p:spPr>
          <a:xfrm>
            <a:off x="4221801" y="5116879"/>
            <a:ext cx="1140061" cy="754994"/>
          </a:xfrm>
          <a:prstGeom prst="rect">
            <a:avLst/>
          </a:prstGeom>
        </p:spPr>
      </p:pic>
      <p:pic>
        <p:nvPicPr>
          <p:cNvPr id="10" name="Picture 2" descr="http://www.ultrasport.cl/newsite/escuela/img_reglamentacion/DGAC.gif"/>
          <p:cNvPicPr>
            <a:picLocks noChangeAspect="1" noChangeArrowheads="1"/>
          </p:cNvPicPr>
          <p:nvPr/>
        </p:nvPicPr>
        <p:blipFill>
          <a:blip r:embed="rId7" cstate="print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215" y="3718304"/>
            <a:ext cx="1196856" cy="1137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4 Imagen" descr="Fonasa.jpg"/>
          <p:cNvPicPr>
            <a:picLocks noChangeAspect="1"/>
          </p:cNvPicPr>
          <p:nvPr/>
        </p:nvPicPr>
        <p:blipFill>
          <a:blip r:embed="rId8" cstate="print">
            <a:alphaModFix amt="87000"/>
          </a:blip>
          <a:stretch>
            <a:fillRect/>
          </a:stretch>
        </p:blipFill>
        <p:spPr>
          <a:xfrm>
            <a:off x="9096440" y="4048279"/>
            <a:ext cx="1063734" cy="335498"/>
          </a:xfrm>
          <a:prstGeom prst="rect">
            <a:avLst/>
          </a:prstGeom>
        </p:spPr>
      </p:pic>
      <p:pic>
        <p:nvPicPr>
          <p:cNvPr id="12" name="9 Imagen" descr="bolsa_de_comercio_santiago.png"/>
          <p:cNvPicPr>
            <a:picLocks noChangeAspect="1"/>
          </p:cNvPicPr>
          <p:nvPr/>
        </p:nvPicPr>
        <p:blipFill>
          <a:blip r:embed="rId9" cstate="print">
            <a:alphaModFix amt="91000"/>
          </a:blip>
          <a:stretch>
            <a:fillRect/>
          </a:stretch>
        </p:blipFill>
        <p:spPr>
          <a:xfrm>
            <a:off x="9150218" y="5361509"/>
            <a:ext cx="995422" cy="348790"/>
          </a:xfrm>
          <a:prstGeom prst="rect">
            <a:avLst/>
          </a:prstGeom>
        </p:spPr>
      </p:pic>
      <p:pic>
        <p:nvPicPr>
          <p:cNvPr id="13" name="17 Imagen" descr="Hosmil.jpg"/>
          <p:cNvPicPr>
            <a:picLocks noChangeAspect="1"/>
          </p:cNvPicPr>
          <p:nvPr/>
        </p:nvPicPr>
        <p:blipFill>
          <a:blip r:embed="rId10" cstate="print">
            <a:alphaModFix amt="91000"/>
          </a:blip>
          <a:stretch>
            <a:fillRect/>
          </a:stretch>
        </p:blipFill>
        <p:spPr>
          <a:xfrm>
            <a:off x="6739972" y="3836150"/>
            <a:ext cx="935860" cy="875352"/>
          </a:xfrm>
          <a:prstGeom prst="rect">
            <a:avLst/>
          </a:prstGeom>
        </p:spPr>
      </p:pic>
      <p:pic>
        <p:nvPicPr>
          <p:cNvPr id="14" name="28 Imagen" descr="corfo.PNG"/>
          <p:cNvPicPr>
            <a:picLocks noChangeAspect="1"/>
          </p:cNvPicPr>
          <p:nvPr/>
        </p:nvPicPr>
        <p:blipFill>
          <a:blip r:embed="rId11" cstate="print">
            <a:alphaModFix amt="89000"/>
          </a:blip>
          <a:stretch>
            <a:fillRect/>
          </a:stretch>
        </p:blipFill>
        <p:spPr>
          <a:xfrm>
            <a:off x="8030740" y="5365159"/>
            <a:ext cx="958779" cy="488435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4221801" y="3656594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5426471" y="3660741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/>
          <p:cNvSpPr/>
          <p:nvPr/>
        </p:nvSpPr>
        <p:spPr>
          <a:xfrm>
            <a:off x="6630596" y="3665307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7845665" y="3665358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9060155" y="3663891"/>
            <a:ext cx="1149034" cy="1186250"/>
          </a:xfrm>
          <a:prstGeom prst="rect">
            <a:avLst/>
          </a:prstGeom>
          <a:noFill/>
          <a:ln w="1524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4222771" y="4917000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5437059" y="4916239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6649955" y="4918579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>
            <a:off x="7864986" y="4932916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/>
          <p:cNvSpPr/>
          <p:nvPr/>
        </p:nvSpPr>
        <p:spPr>
          <a:xfrm>
            <a:off x="9071803" y="4939914"/>
            <a:ext cx="1149034" cy="1186250"/>
          </a:xfrm>
          <a:prstGeom prst="rect">
            <a:avLst/>
          </a:prstGeom>
          <a:noFill/>
          <a:ln w="3175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4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2. </a:t>
            </a:r>
            <a:r>
              <a:rPr lang="es-CL" sz="4400" dirty="0"/>
              <a:t>Introducción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781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3200" dirty="0">
                <a:solidFill>
                  <a:srgbClr val="005194"/>
                </a:solidFill>
              </a:rPr>
              <a:t>2. Introducción</a:t>
            </a:r>
            <a:endParaRPr lang="es-CL" dirty="0">
              <a:solidFill>
                <a:srgbClr val="005194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23813" cy="4525963"/>
          </a:xfrm>
        </p:spPr>
        <p:txBody>
          <a:bodyPr/>
          <a:lstStyle/>
          <a:p>
            <a:pPr algn="just"/>
            <a:r>
              <a:rPr lang="es-CL" sz="1800" dirty="0"/>
              <a:t>La administración de documentos es una actividad que involucra una serie de acciones que se están tratando de resolver a través del uso de herramientas automatizadas. </a:t>
            </a:r>
          </a:p>
          <a:p>
            <a:pPr algn="just"/>
            <a:endParaRPr lang="es-CL" sz="1800" dirty="0"/>
          </a:p>
          <a:p>
            <a:pPr algn="just"/>
            <a:r>
              <a:rPr lang="es-CL" sz="1800" dirty="0"/>
              <a:t>Dentro de este contexto se hace necesario contar con un </a:t>
            </a:r>
            <a:r>
              <a:rPr lang="es-CL" sz="1800" b="1" dirty="0"/>
              <a:t>Servicio y plataforma de Gestión Documental </a:t>
            </a:r>
            <a:r>
              <a:rPr lang="es-CL" sz="1800" dirty="0"/>
              <a:t>para el apoyo de sus labores, que permita el manejo de documentos, apoyando el registro, distribución, seguimiento y control de éstos. </a:t>
            </a:r>
          </a:p>
          <a:p>
            <a:pPr algn="just"/>
            <a:endParaRPr lang="es-CL" sz="1800" dirty="0"/>
          </a:p>
          <a:p>
            <a:pPr algn="just"/>
            <a:r>
              <a:rPr lang="es-CL" sz="1800" dirty="0"/>
              <a:t>Nuestra propuesta de valor, es la entrega de un servicio integral que permita responder a las problemáticas actuales y futuras  de la </a:t>
            </a:r>
            <a:r>
              <a:rPr lang="es-CL" sz="1800" b="1" dirty="0"/>
              <a:t>Institución</a:t>
            </a:r>
            <a:r>
              <a:rPr lang="es-CL" sz="1800" dirty="0"/>
              <a:t>.</a:t>
            </a:r>
          </a:p>
          <a:p>
            <a:pPr marL="203200" indent="0">
              <a:buNone/>
            </a:pPr>
            <a:endParaRPr lang="es-CL" dirty="0"/>
          </a:p>
          <a:p>
            <a:pPr marL="203200" indent="0">
              <a:buNone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403422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3. </a:t>
            </a:r>
            <a:r>
              <a:rPr lang="es-CL" sz="4400" dirty="0"/>
              <a:t>Enfoque Institucional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3015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CL" sz="3200" dirty="0">
                <a:solidFill>
                  <a:srgbClr val="005194"/>
                </a:solidFill>
              </a:rPr>
              <a:t>3. Enfoque Institucional – Objetivos Generales</a:t>
            </a:r>
            <a:endParaRPr lang="es-CL" dirty="0">
              <a:solidFill>
                <a:srgbClr val="005194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609600" y="1417637"/>
            <a:ext cx="9923813" cy="4888160"/>
          </a:xfrm>
        </p:spPr>
        <p:txBody>
          <a:bodyPr/>
          <a:lstStyle/>
          <a:p>
            <a:pPr marL="285750" algn="just">
              <a:buFont typeface="Arial" pitchFamily="34" charset="0"/>
              <a:buChar char="•"/>
            </a:pPr>
            <a:r>
              <a:rPr lang="es-CL" sz="1800" b="1" dirty="0"/>
              <a:t>Al Negocio: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Apoyar con el control de la documentación interna de la institución.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Apoyar los procesos documentales y distribución de la misma internamente.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Apoyar a las áreas de negocio y usuarios en el uso y buenas prácticas.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Estandarizar y Sistematizar Procesos.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Contar con un repositorio centralizado y seguro de documentos </a:t>
            </a:r>
          </a:p>
          <a:p>
            <a:pPr marL="285750" algn="just">
              <a:buFont typeface="Arial" pitchFamily="34" charset="0"/>
              <a:buChar char="•"/>
            </a:pPr>
            <a:r>
              <a:rPr lang="es-CL" sz="1800" b="1" dirty="0"/>
              <a:t>A las Funcionalidades: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Contar con la última versión del producto estable y soportado.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Contar con un </a:t>
            </a:r>
            <a:r>
              <a:rPr lang="es-CL" sz="1100" dirty="0" err="1"/>
              <a:t>roadmap</a:t>
            </a:r>
            <a:r>
              <a:rPr lang="es-CL" sz="1100" dirty="0"/>
              <a:t> del producto.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Permitir el seguimiento de documentos, en flujos de personas involucradas y sus tiempos.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Implementar un sistema de control de documentos digitales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Incorporar documentos electrónicos de uso interno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Dar Transparencia y Visibilidad de los documentos, en cuanto al ingreso, recepción y estados. </a:t>
            </a:r>
          </a:p>
          <a:p>
            <a:pPr marL="285750" algn="just">
              <a:buFont typeface="Arial" pitchFamily="34" charset="0"/>
              <a:buChar char="•"/>
            </a:pPr>
            <a:r>
              <a:rPr lang="es-CL" sz="1800" b="1" dirty="0"/>
              <a:t>A la Continuidad Operacional: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Contar con una plataforma operable.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Dar continuidad al servicio.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Contar con la documentación apropiada. </a:t>
            </a:r>
          </a:p>
          <a:p>
            <a:pPr marL="742950" lvl="1" algn="just">
              <a:buFont typeface="Arial" pitchFamily="34" charset="0"/>
              <a:buChar char="•"/>
            </a:pPr>
            <a:r>
              <a:rPr lang="es-CL" sz="1100" dirty="0"/>
              <a:t>Obtener reportes de Gestión y Operación, para la mejora continua. </a:t>
            </a:r>
          </a:p>
          <a:p>
            <a:pPr marL="203200" indent="0">
              <a:buNone/>
            </a:pPr>
            <a:endParaRPr lang="es-CL" dirty="0"/>
          </a:p>
          <a:p>
            <a:pPr marL="203200" indent="0">
              <a:buNone/>
            </a:pP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148503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3361" y="2317192"/>
            <a:ext cx="7441870" cy="3133581"/>
          </a:xfrm>
        </p:spPr>
        <p:txBody>
          <a:bodyPr/>
          <a:lstStyle/>
          <a:p>
            <a:pPr algn="l"/>
            <a:r>
              <a:rPr lang="es-CL" sz="13800" dirty="0">
                <a:solidFill>
                  <a:schemeClr val="accent2"/>
                </a:solidFill>
              </a:rPr>
              <a:t>4. </a:t>
            </a:r>
            <a:r>
              <a:rPr lang="es-CL" sz="4400" dirty="0"/>
              <a:t>Alcance y Limitaciones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119030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408</Words>
  <Application>Microsoft Office PowerPoint</Application>
  <PresentationFormat>Panorámica</PresentationFormat>
  <Paragraphs>58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Questrial</vt:lpstr>
      <vt:lpstr>Tema de Office</vt:lpstr>
      <vt:lpstr>Nombre Proyecto</vt:lpstr>
      <vt:lpstr>Presentación de PowerPoint</vt:lpstr>
      <vt:lpstr>1. Presentación de la empresa</vt:lpstr>
      <vt:lpstr>1. Presentación de las empresas EXE</vt:lpstr>
      <vt:lpstr>2. Introducción</vt:lpstr>
      <vt:lpstr>2. Introducción</vt:lpstr>
      <vt:lpstr>3. Enfoque Institucional</vt:lpstr>
      <vt:lpstr>3. Enfoque Institucional – Objetivos Generales</vt:lpstr>
      <vt:lpstr>4. Alcance y Limitaciones</vt:lpstr>
      <vt:lpstr>5. Metodología</vt:lpstr>
      <vt:lpstr>6. Entregables</vt:lpstr>
      <vt:lpstr>7. Mecanismo de Seguimiento y Control</vt:lpstr>
      <vt:lpstr>8. Organización y planificación</vt:lpstr>
      <vt:lpstr>9. Hitos de Facturación</vt:lpstr>
      <vt:lpstr>9. Hitos de Facturación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</dc:title>
  <dc:creator>Mauricio</dc:creator>
  <cp:lastModifiedBy>Mauricio</cp:lastModifiedBy>
  <cp:revision>6</cp:revision>
  <dcterms:modified xsi:type="dcterms:W3CDTF">2017-02-03T16:57:10Z</dcterms:modified>
</cp:coreProperties>
</file>